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8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altLang="tr-TR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1pPr>
          </a:lstStyle>
          <a:p>
            <a:fld id="{70DB674A-FEC1-404E-BEF0-3458FDAC4F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339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2D24AD-73FB-4539-B49A-31048765FC3E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D9EA5E-74B8-4047-8744-D189E8198027}" type="slidenum">
              <a:rPr lang="tr-TR" altLang="tr-TR"/>
              <a:pPr/>
              <a:t>10</a:t>
            </a:fld>
            <a:endParaRPr lang="tr-TR" altLang="tr-TR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465CDD-4A39-42E7-9F3C-BB80C09DD92F}" type="slidenum">
              <a:rPr lang="tr-TR" altLang="tr-TR"/>
              <a:pPr/>
              <a:t>11</a:t>
            </a:fld>
            <a:endParaRPr lang="tr-TR" altLang="tr-TR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AEE99B-BA03-4DE6-ABDA-05CAF86A9C90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0A9F7-5F1B-4DB4-8892-CF6E2712890A}" type="slidenum">
              <a:rPr lang="tr-TR" altLang="tr-TR"/>
              <a:pPr/>
              <a:t>13</a:t>
            </a:fld>
            <a:endParaRPr lang="tr-TR" altLang="tr-TR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6ED38F-E819-4990-8BE6-2B0434C01C56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47E6B1-AA99-451B-B6B8-E94BEA70393F}" type="slidenum">
              <a:rPr lang="tr-TR" altLang="tr-TR"/>
              <a:pPr/>
              <a:t>15</a:t>
            </a:fld>
            <a:endParaRPr lang="tr-TR" altLang="tr-TR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691E66-2033-4C83-BDE7-3D7672182D0E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8F8F4-7B01-460C-9258-9EF4D8A3A400}" type="slidenum">
              <a:rPr lang="tr-TR" altLang="tr-TR"/>
              <a:pPr/>
              <a:t>17</a:t>
            </a:fld>
            <a:endParaRPr lang="tr-TR" altLang="tr-TR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89BF4-7B20-4498-889D-2273097E3B20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1D5BE2-8572-4364-AB36-0FB1466CC43C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4A9024-D515-46F7-A517-F4351ED25F45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D85A37-4837-40BF-BAFE-73D8A1F0EAF1}" type="slidenum">
              <a:rPr lang="tr-TR" altLang="tr-TR"/>
              <a:pPr/>
              <a:t>20</a:t>
            </a:fld>
            <a:endParaRPr lang="tr-TR" altLang="tr-TR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CE21DB-D628-4ABE-9C17-05322EDAAEF6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8696EC-F1C9-4130-8959-AA7780DE9A37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82D17-F066-452A-B3CC-994C79FC4C5C}" type="slidenum">
              <a:rPr lang="tr-TR" altLang="tr-TR"/>
              <a:pPr/>
              <a:t>23</a:t>
            </a:fld>
            <a:endParaRPr lang="tr-TR" altLang="tr-TR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DACF49-42C9-40EF-B61B-169843476DAA}" type="slidenum">
              <a:rPr lang="tr-TR" altLang="tr-TR"/>
              <a:pPr/>
              <a:t>24</a:t>
            </a:fld>
            <a:endParaRPr lang="tr-TR" altLang="tr-TR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9758AF-CB5F-453E-AC5A-074A7A4F9AD2}" type="slidenum">
              <a:rPr lang="tr-TR" altLang="tr-TR"/>
              <a:pPr/>
              <a:t>25</a:t>
            </a:fld>
            <a:endParaRPr lang="tr-TR" altLang="tr-TR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2162A9-7E9C-45F4-A368-DFB0B53BFF82}" type="slidenum">
              <a:rPr lang="tr-TR" altLang="tr-TR"/>
              <a:pPr/>
              <a:t>26</a:t>
            </a:fld>
            <a:endParaRPr lang="tr-TR" altLang="tr-TR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539948-CE57-487B-A556-3336AB8D6295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07180C-A8DD-4AD6-8764-CB04C1F10031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B85D7-AD4A-4288-A55C-1EF31EEE8B68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8362D-3436-4ED5-9A11-9954EEBB13C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0014A1-FD58-482C-BE3A-BCD0D637D764}" type="slidenum">
              <a:rPr lang="tr-TR" altLang="tr-TR"/>
              <a:pPr/>
              <a:t>30</a:t>
            </a:fld>
            <a:endParaRPr lang="tr-TR" altLang="tr-TR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A8B98E-2242-4311-A9C1-9EB26B149FDE}" type="slidenum">
              <a:rPr lang="tr-TR" altLang="tr-TR"/>
              <a:pPr/>
              <a:t>31</a:t>
            </a:fld>
            <a:endParaRPr lang="tr-TR" altLang="tr-TR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1EF947-842D-418D-9550-1974A87B03FE}" type="slidenum">
              <a:rPr lang="tr-TR" altLang="tr-TR"/>
              <a:pPr/>
              <a:t>32</a:t>
            </a:fld>
            <a:endParaRPr lang="tr-TR" altLang="tr-TR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35F7EC-590E-4606-9488-1412B1E18C05}" type="slidenum">
              <a:rPr lang="tr-TR" altLang="tr-TR"/>
              <a:pPr/>
              <a:t>33</a:t>
            </a:fld>
            <a:endParaRPr lang="tr-TR" altLang="tr-TR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DA290F-33E1-4D85-B030-656AE280CA43}" type="slidenum">
              <a:rPr lang="tr-TR" altLang="tr-TR"/>
              <a:pPr/>
              <a:t>34</a:t>
            </a:fld>
            <a:endParaRPr lang="tr-TR" altLang="tr-T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C78C4A-2E5B-4428-9BF0-1269688D5E01}" type="slidenum">
              <a:rPr lang="tr-TR" altLang="tr-TR"/>
              <a:pPr/>
              <a:t>35</a:t>
            </a:fld>
            <a:endParaRPr lang="tr-TR" altLang="tr-TR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5AD0FB-E002-47C5-8439-73DF09B59DAF}" type="slidenum">
              <a:rPr lang="tr-TR" altLang="tr-TR"/>
              <a:pPr/>
              <a:t>36</a:t>
            </a:fld>
            <a:endParaRPr lang="tr-TR" altLang="tr-T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6406FB-6473-445E-9E63-68B0C0942084}" type="slidenum">
              <a:rPr lang="tr-TR" altLang="tr-TR"/>
              <a:pPr/>
              <a:t>37</a:t>
            </a:fld>
            <a:endParaRPr lang="tr-TR" altLang="tr-TR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1404C1-2A0C-4144-8D3F-914A2DBAB837}" type="slidenum">
              <a:rPr lang="tr-TR" altLang="tr-TR"/>
              <a:pPr/>
              <a:t>38</a:t>
            </a:fld>
            <a:endParaRPr lang="tr-TR" altLang="tr-TR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135195-F9FB-4242-8900-C3EBF56AAB6D}" type="slidenum">
              <a:rPr lang="tr-TR" altLang="tr-TR"/>
              <a:pPr/>
              <a:t>39</a:t>
            </a:fld>
            <a:endParaRPr lang="tr-TR" altLang="tr-TR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D07B4D-3516-408E-9011-87AE9798FD2F}" type="slidenum">
              <a:rPr lang="tr-TR" altLang="tr-TR"/>
              <a:pPr/>
              <a:t>4</a:t>
            </a:fld>
            <a:endParaRPr lang="tr-TR" altLang="tr-TR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EF4794-F88B-4501-90DE-7F177F068345}" type="slidenum">
              <a:rPr lang="tr-TR" altLang="tr-TR"/>
              <a:pPr/>
              <a:t>40</a:t>
            </a:fld>
            <a:endParaRPr lang="tr-TR" altLang="tr-TR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15F9A1-7700-47CD-B88F-B56DA19CDD99}" type="slidenum">
              <a:rPr lang="tr-TR" altLang="tr-TR"/>
              <a:pPr/>
              <a:t>41</a:t>
            </a:fld>
            <a:endParaRPr lang="tr-TR" altLang="tr-T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712D0-DB4F-41A2-8D4A-06BD9B265CE5}" type="slidenum">
              <a:rPr lang="tr-TR" altLang="tr-TR"/>
              <a:pPr/>
              <a:t>42</a:t>
            </a:fld>
            <a:endParaRPr lang="tr-TR" altLang="tr-TR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564F73-8CFC-4F7F-AA89-626B4573883B}" type="slidenum">
              <a:rPr lang="tr-TR" altLang="tr-TR"/>
              <a:pPr/>
              <a:t>43</a:t>
            </a:fld>
            <a:endParaRPr lang="tr-TR" altLang="tr-TR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E27FEB-30A7-4896-8D3E-621A5B8833AA}" type="slidenum">
              <a:rPr lang="tr-TR" altLang="tr-TR"/>
              <a:pPr/>
              <a:t>44</a:t>
            </a:fld>
            <a:endParaRPr lang="tr-TR" altLang="tr-TR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32A30F-6CCC-4645-80C9-B7AEDAB825D7}" type="slidenum">
              <a:rPr lang="tr-TR" altLang="tr-TR"/>
              <a:pPr/>
              <a:t>45</a:t>
            </a:fld>
            <a:endParaRPr lang="tr-TR" altLang="tr-TR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3B31F6-F54C-4A2D-9CCE-B428B0CBCF91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B7B1FE-B103-4DA4-8F33-7A1B57895C2B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1D988-AC27-483B-91C2-D8F355E1A17B}" type="slidenum">
              <a:rPr lang="tr-TR" altLang="tr-TR"/>
              <a:pPr/>
              <a:t>7</a:t>
            </a:fld>
            <a:endParaRPr lang="tr-TR" altLang="tr-TR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DD63C4-F867-4278-9FC8-02D4FFB5D26F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E93B0E-FC44-41AC-BC3E-2CD05F3938BB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9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59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96050" y="414338"/>
            <a:ext cx="1935163" cy="62087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414338"/>
            <a:ext cx="5657850" cy="62087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80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08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96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026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4762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8675" y="1906588"/>
            <a:ext cx="3814763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34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72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84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344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3785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385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473712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020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08750" y="1868488"/>
            <a:ext cx="1944688" cy="46799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1513" y="1868488"/>
            <a:ext cx="5684837" cy="46799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97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959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5713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7973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07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6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8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9022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5864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4338"/>
            <a:ext cx="7745413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Ana başlık metnini düzenlemek için tıklayın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5413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Anahat metninin biçimini düzenlemek için tıklayın</a:t>
            </a:r>
          </a:p>
          <a:p>
            <a:pPr lvl="1"/>
            <a:r>
              <a:rPr lang="en-GB" altLang="tr-TR" smtClean="0"/>
              <a:t>İkinci Anahat Düzeyi</a:t>
            </a:r>
          </a:p>
          <a:p>
            <a:pPr lvl="2"/>
            <a:r>
              <a:rPr lang="en-GB" altLang="tr-TR" smtClean="0"/>
              <a:t>Üçüncü Anahat Düzeyi</a:t>
            </a:r>
          </a:p>
          <a:p>
            <a:pPr lvl="3"/>
            <a:r>
              <a:rPr lang="en-GB" altLang="tr-TR" smtClean="0"/>
              <a:t>Dördüncü Anahat Düzeyi</a:t>
            </a:r>
          </a:p>
          <a:p>
            <a:pPr lvl="4"/>
            <a:r>
              <a:rPr lang="en-GB" altLang="tr-TR" smtClean="0"/>
              <a:t>Beşinci Anahat Düzeyi</a:t>
            </a:r>
          </a:p>
          <a:p>
            <a:pPr lvl="4"/>
            <a:r>
              <a:rPr lang="en-GB" altLang="tr-TR" smtClean="0"/>
              <a:t>Altıncı Anahat Düzeyi</a:t>
            </a:r>
          </a:p>
          <a:p>
            <a:pPr lvl="4"/>
            <a:r>
              <a:rPr lang="en-GB" altLang="tr-TR" smtClean="0"/>
              <a:t>Yedinci Anahat Düzeyi</a:t>
            </a:r>
          </a:p>
          <a:p>
            <a:pPr lvl="4"/>
            <a:r>
              <a:rPr lang="en-GB" altLang="tr-TR" smtClean="0"/>
              <a:t>Sekizinci Anahat Düzeyi</a:t>
            </a:r>
          </a:p>
          <a:p>
            <a:pPr lvl="4"/>
            <a:r>
              <a:rPr lang="en-GB" altLang="tr-TR" smtClean="0"/>
              <a:t>Dokuzuncu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1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54547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54547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4547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68488"/>
            <a:ext cx="774541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Ana başlık metnini düzenlemek için tıklayın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1925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Anahat metninin biçimini düzenlemek için tıklayın</a:t>
            </a:r>
          </a:p>
          <a:p>
            <a:pPr lvl="1"/>
            <a:r>
              <a:rPr lang="en-GB" altLang="tr-TR" smtClean="0"/>
              <a:t>İkinci Anahat Düzeyi</a:t>
            </a:r>
          </a:p>
          <a:p>
            <a:pPr lvl="2"/>
            <a:r>
              <a:rPr lang="en-GB" altLang="tr-TR" smtClean="0"/>
              <a:t>Üçüncü Anahat Düzeyi</a:t>
            </a:r>
          </a:p>
          <a:p>
            <a:pPr lvl="3"/>
            <a:r>
              <a:rPr lang="en-GB" altLang="tr-TR" smtClean="0"/>
              <a:t>Dördüncü Anahat Düzeyi</a:t>
            </a:r>
          </a:p>
          <a:p>
            <a:pPr lvl="4"/>
            <a:r>
              <a:rPr lang="en-GB" altLang="tr-TR" smtClean="0"/>
              <a:t>Beşinci Anahat Düzeyi</a:t>
            </a:r>
          </a:p>
          <a:p>
            <a:pPr lvl="4"/>
            <a:r>
              <a:rPr lang="en-GB" altLang="tr-TR" smtClean="0"/>
              <a:t>Altıncı Anahat Düzeyi</a:t>
            </a:r>
          </a:p>
          <a:p>
            <a:pPr lvl="4"/>
            <a:r>
              <a:rPr lang="en-GB" altLang="tr-TR" smtClean="0"/>
              <a:t>Yedinci Anahat Düzeyi</a:t>
            </a:r>
          </a:p>
          <a:p>
            <a:pPr lvl="4"/>
            <a:r>
              <a:rPr lang="en-GB" altLang="tr-TR" smtClean="0"/>
              <a:t>Sekizinci Anahat Düzeyi</a:t>
            </a:r>
          </a:p>
          <a:p>
            <a:pPr lvl="4"/>
            <a:r>
              <a:rPr lang="en-GB" altLang="tr-TR" smtClean="0"/>
              <a:t>Dokuzuncu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1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54547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54547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4547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4547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66920" y="1268760"/>
            <a:ext cx="64008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 algn="ctr">
              <a:lnSpc>
                <a:spcPct val="114000"/>
              </a:lnSpc>
              <a:spcBef>
                <a:spcPts val="700"/>
              </a:spcBef>
              <a:buClrTx/>
              <a:buFontTx/>
              <a:buNone/>
            </a:pPr>
            <a:r>
              <a:rPr lang="tr-TR" altLang="tr-TR" sz="2800" b="1" dirty="0" smtClean="0">
                <a:solidFill>
                  <a:srgbClr val="FF0000"/>
                </a:solidFill>
                <a:latin typeface="Tahoma" pitchFamily="32" charset="0"/>
              </a:rPr>
              <a:t>AYDIN İNCİRLİOVA SPOR LİSESİ</a:t>
            </a:r>
          </a:p>
          <a:p>
            <a:pPr lvl="1" indent="0" algn="ctr">
              <a:lnSpc>
                <a:spcPct val="114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 b="1" dirty="0">
              <a:solidFill>
                <a:srgbClr val="FF0000"/>
              </a:solidFill>
              <a:latin typeface="Tahoma" pitchFamily="32" charset="0"/>
            </a:endParaRPr>
          </a:p>
          <a:p>
            <a:pPr lvl="1" indent="0" algn="ctr"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4800" dirty="0">
                <a:solidFill>
                  <a:srgbClr val="660066"/>
                </a:solidFill>
                <a:latin typeface="Times New Roman" pitchFamily="16" charset="0"/>
              </a:rPr>
              <a:t>STRESLE </a:t>
            </a:r>
            <a:r>
              <a:rPr lang="en-US" altLang="tr-TR" sz="4800" dirty="0" smtClean="0">
                <a:solidFill>
                  <a:srgbClr val="660066"/>
                </a:solidFill>
                <a:latin typeface="Times New Roman" pitchFamily="16" charset="0"/>
              </a:rPr>
              <a:t>BAŞ</a:t>
            </a:r>
            <a:r>
              <a:rPr lang="tr-TR" altLang="tr-TR" sz="4800" dirty="0" smtClean="0">
                <a:solidFill>
                  <a:srgbClr val="660066"/>
                </a:solidFill>
                <a:latin typeface="Times New Roman" pitchFamily="16" charset="0"/>
              </a:rPr>
              <a:t> </a:t>
            </a:r>
            <a:r>
              <a:rPr lang="en-US" altLang="tr-TR" sz="4800" dirty="0" smtClean="0">
                <a:solidFill>
                  <a:srgbClr val="660066"/>
                </a:solidFill>
                <a:latin typeface="Times New Roman" pitchFamily="16" charset="0"/>
              </a:rPr>
              <a:t>ETME </a:t>
            </a:r>
            <a:r>
              <a:rPr lang="en-US" altLang="tr-TR" sz="4800" dirty="0">
                <a:solidFill>
                  <a:srgbClr val="660066"/>
                </a:solidFill>
                <a:latin typeface="Times New Roman" pitchFamily="16" charset="0"/>
              </a:rPr>
              <a:t>YOLLARI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7049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71475" y="1379538"/>
            <a:ext cx="8067675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6000">
                <a:solidFill>
                  <a:srgbClr val="660066"/>
                </a:solidFill>
                <a:latin typeface="Times New Roman" pitchFamily="16" charset="0"/>
              </a:rPr>
              <a:t>Stresle Baş Etmede </a:t>
            </a:r>
            <a:br>
              <a:rPr lang="en-US" altLang="tr-TR" sz="6000">
                <a:solidFill>
                  <a:srgbClr val="660066"/>
                </a:solidFill>
                <a:latin typeface="Times New Roman" pitchFamily="16" charset="0"/>
              </a:rPr>
            </a:br>
            <a:r>
              <a:rPr lang="en-US" altLang="tr-TR" sz="6000">
                <a:solidFill>
                  <a:srgbClr val="660066"/>
                </a:solidFill>
                <a:latin typeface="Times New Roman" pitchFamily="16" charset="0"/>
              </a:rPr>
              <a:t>Etkili Yollar Nelerdir?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963988"/>
            <a:ext cx="1858963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07975" y="260350"/>
            <a:ext cx="8280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350" y="2336800"/>
            <a:ext cx="864235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Durumu değiştirebiliriz </a:t>
            </a: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ya da duruma gösterilen </a:t>
            </a: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tepkilerimizi değiştirebiliriz.</a:t>
            </a:r>
            <a:r>
              <a:rPr lang="en-US" altLang="tr-TR" sz="2800">
                <a:solidFill>
                  <a:srgbClr val="545472"/>
                </a:solidFill>
                <a:latin typeface="Times New Roman" pitchFamily="16" charset="0"/>
              </a:rPr>
              <a:t> </a:t>
            </a:r>
          </a:p>
          <a:p>
            <a:pPr lvl="1" indent="0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Times New Roman" pitchFamily="16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659063"/>
            <a:ext cx="16795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00038" y="123825"/>
            <a:ext cx="81311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5138" y="1295400"/>
            <a:ext cx="77978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b="1">
                <a:latin typeface="Times New Roman" pitchFamily="16" charset="0"/>
              </a:rPr>
              <a:t>Olumlu düşünmek</a:t>
            </a:r>
          </a:p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Kendimize yaptığımız olumsuz konuşmalar veya düşünceler sürekli devam ettikçe olumlu hale dönüşmesi zorlaşır. </a:t>
            </a:r>
          </a:p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Olumsuz düşüncelerimizin farkına varmak ve olumlu düşünmeye çalışmak hem stresi azaltmaya yardımcıdır hem de sağlıklı kararlar almamızı sağlar.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92688"/>
            <a:ext cx="14859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42938" y="1484784"/>
            <a:ext cx="7797800" cy="45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>
              <a:lnSpc>
                <a:spcPct val="95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Örneğin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tr-TR" altLang="tr-TR" sz="2800" dirty="0" smtClean="0">
                <a:latin typeface="Times New Roman" pitchFamily="16" charset="0"/>
              </a:rPr>
              <a:t>birey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olumsuz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bir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olayda</a:t>
            </a:r>
            <a:r>
              <a:rPr lang="en-US" altLang="tr-TR" sz="2800" dirty="0">
                <a:latin typeface="Times New Roman" pitchFamily="16" charset="0"/>
              </a:rPr>
              <a:t>; </a:t>
            </a:r>
          </a:p>
          <a:p>
            <a:pPr lvl="1" indent="0">
              <a:lnSpc>
                <a:spcPct val="95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>
                <a:latin typeface="Times New Roman" pitchFamily="16" charset="0"/>
              </a:rPr>
              <a:t>“</a:t>
            </a:r>
            <a:r>
              <a:rPr lang="en-US" altLang="tr-TR" sz="2800" dirty="0" err="1">
                <a:latin typeface="Times New Roman" pitchFamily="16" charset="0"/>
              </a:rPr>
              <a:t>Berbat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bir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şey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oldu</a:t>
            </a:r>
            <a:r>
              <a:rPr lang="en-US" altLang="tr-TR" sz="2800" dirty="0">
                <a:latin typeface="Times New Roman" pitchFamily="16" charset="0"/>
              </a:rPr>
              <a:t>. </a:t>
            </a:r>
            <a:r>
              <a:rPr lang="en-US" altLang="tr-TR" sz="2800" dirty="0" err="1">
                <a:latin typeface="Times New Roman" pitchFamily="16" charset="0"/>
              </a:rPr>
              <a:t>Böyle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devam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edersem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asla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başaramam</a:t>
            </a:r>
            <a:r>
              <a:rPr lang="en-US" altLang="tr-TR" sz="2800" dirty="0">
                <a:latin typeface="Times New Roman" pitchFamily="16" charset="0"/>
              </a:rPr>
              <a:t>.” </a:t>
            </a:r>
            <a:r>
              <a:rPr lang="en-US" altLang="tr-TR" sz="2800" dirty="0" err="1">
                <a:latin typeface="Times New Roman" pitchFamily="16" charset="0"/>
              </a:rPr>
              <a:t>diye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düşünebilir</a:t>
            </a:r>
            <a:endParaRPr lang="en-US" altLang="tr-TR" sz="2800" dirty="0">
              <a:latin typeface="Times New Roman" pitchFamily="16" charset="0"/>
            </a:endParaRPr>
          </a:p>
          <a:p>
            <a:pPr lvl="1" indent="0" algn="ctr">
              <a:lnSpc>
                <a:spcPct val="95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ya</a:t>
            </a:r>
            <a:r>
              <a:rPr lang="en-US" altLang="tr-TR" sz="2800" dirty="0">
                <a:latin typeface="Times New Roman" pitchFamily="16" charset="0"/>
              </a:rPr>
              <a:t> da </a:t>
            </a:r>
          </a:p>
          <a:p>
            <a:pPr lvl="1" indent="0">
              <a:lnSpc>
                <a:spcPct val="95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>
                <a:latin typeface="Times New Roman" pitchFamily="16" charset="0"/>
              </a:rPr>
              <a:t>“ </a:t>
            </a:r>
            <a:r>
              <a:rPr lang="en-US" altLang="tr-TR" sz="2800" dirty="0" err="1">
                <a:latin typeface="Times New Roman" pitchFamily="16" charset="0"/>
              </a:rPr>
              <a:t>Çok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aptalca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bir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hata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idi</a:t>
            </a:r>
            <a:r>
              <a:rPr lang="en-US" altLang="tr-TR" sz="2800" dirty="0">
                <a:latin typeface="Times New Roman" pitchFamily="16" charset="0"/>
              </a:rPr>
              <a:t>. </a:t>
            </a:r>
            <a:r>
              <a:rPr lang="en-US" altLang="tr-TR" sz="2800" dirty="0" err="1">
                <a:latin typeface="Times New Roman" pitchFamily="16" charset="0"/>
              </a:rPr>
              <a:t>Ama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yaptığım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kötü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hata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sayılmaz</a:t>
            </a:r>
            <a:r>
              <a:rPr lang="en-US" altLang="tr-TR" sz="2800" dirty="0">
                <a:latin typeface="Times New Roman" pitchFamily="16" charset="0"/>
              </a:rPr>
              <a:t>.” </a:t>
            </a:r>
            <a:r>
              <a:rPr lang="en-US" altLang="tr-TR" sz="2800" dirty="0" err="1">
                <a:latin typeface="Times New Roman" pitchFamily="16" charset="0"/>
              </a:rPr>
              <a:t>diyebilir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238125"/>
            <a:ext cx="77612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36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71813"/>
            <a:ext cx="647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4586288"/>
            <a:ext cx="668338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73025" y="188913"/>
            <a:ext cx="88630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7175" y="1989138"/>
            <a:ext cx="7800975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15963" indent="-257175"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b="1" dirty="0" err="1">
                <a:latin typeface="Times New Roman" pitchFamily="16" charset="0"/>
              </a:rPr>
              <a:t>Kendimizi</a:t>
            </a:r>
            <a:r>
              <a:rPr lang="en-US" altLang="tr-TR" sz="2800" b="1" dirty="0">
                <a:latin typeface="Times New Roman" pitchFamily="16" charset="0"/>
              </a:rPr>
              <a:t> </a:t>
            </a:r>
            <a:r>
              <a:rPr lang="en-US" altLang="tr-TR" sz="2800" b="1" dirty="0" err="1">
                <a:latin typeface="Times New Roman" pitchFamily="16" charset="0"/>
              </a:rPr>
              <a:t>hazırlamak</a:t>
            </a:r>
            <a:endParaRPr lang="en-US" altLang="tr-TR" sz="2800" b="1" dirty="0">
              <a:latin typeface="Times New Roman" pitchFamily="16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Strese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neden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olabilecek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bir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duruma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girmeden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önce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tr-TR" altLang="tr-TR" sz="2800" dirty="0" smtClean="0">
                <a:latin typeface="Times New Roman" pitchFamily="16" charset="0"/>
              </a:rPr>
              <a:t>kendinizi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buna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hazırlayın</a:t>
            </a:r>
            <a:r>
              <a:rPr lang="en-US" altLang="tr-TR" sz="2800" dirty="0">
                <a:latin typeface="Times New Roman" pitchFamily="16" charset="0"/>
              </a:rPr>
              <a:t>. </a:t>
            </a: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Örneğin</a:t>
            </a:r>
            <a:r>
              <a:rPr lang="en-US" altLang="tr-TR" sz="2800" dirty="0">
                <a:latin typeface="Times New Roman" pitchFamily="16" charset="0"/>
              </a:rPr>
              <a:t>; </a:t>
            </a:r>
            <a:r>
              <a:rPr lang="en-US" altLang="tr-TR" sz="2800" dirty="0" err="1">
                <a:latin typeface="Times New Roman" pitchFamily="16" charset="0"/>
              </a:rPr>
              <a:t>sınav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öncesi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tr-TR" altLang="tr-TR" sz="2800" dirty="0" smtClean="0">
                <a:latin typeface="Times New Roman" pitchFamily="16" charset="0"/>
              </a:rPr>
              <a:t>kendinize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 smtClean="0">
                <a:latin typeface="Times New Roman" pitchFamily="16" charset="0"/>
              </a:rPr>
              <a:t>cesaretlendi</a:t>
            </a:r>
            <a:r>
              <a:rPr lang="tr-TR" altLang="tr-TR" sz="2800" dirty="0" err="1" smtClean="0">
                <a:latin typeface="Times New Roman" pitchFamily="16" charset="0"/>
              </a:rPr>
              <a:t>rip</a:t>
            </a:r>
            <a:r>
              <a:rPr lang="en-US" altLang="tr-TR" sz="2800" dirty="0" smtClean="0">
                <a:latin typeface="Times New Roman" pitchFamily="16" charset="0"/>
              </a:rPr>
              <a:t>, </a:t>
            </a:r>
            <a:endParaRPr lang="en-US" altLang="tr-TR" sz="2800" dirty="0">
              <a:latin typeface="Times New Roman" pitchFamily="16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iyi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geçen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 smtClean="0">
                <a:latin typeface="Times New Roman" pitchFamily="16" charset="0"/>
              </a:rPr>
              <a:t>sınavları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hatırlamaya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çalışın</a:t>
            </a:r>
            <a:r>
              <a:rPr lang="en-US" altLang="tr-TR" sz="2800" dirty="0">
                <a:latin typeface="Times New Roman" pitchFamily="16" charset="0"/>
              </a:rPr>
              <a:t>. </a:t>
            </a: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 smtClean="0">
                <a:latin typeface="Times New Roman" pitchFamily="16" charset="0"/>
              </a:rPr>
              <a:t>Başarılarını</a:t>
            </a:r>
            <a:r>
              <a:rPr lang="tr-TR" altLang="tr-TR" sz="2800" dirty="0" err="1" smtClean="0">
                <a:latin typeface="Times New Roman" pitchFamily="16" charset="0"/>
              </a:rPr>
              <a:t>zı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düşünerek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kendi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kendini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coşturun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>
              <a:lnSpc>
                <a:spcPct val="112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3200" dirty="0">
              <a:latin typeface="Times New Roman" pitchFamily="1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3676650"/>
            <a:ext cx="150336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90488" y="238125"/>
            <a:ext cx="8340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1963" y="1858963"/>
            <a:ext cx="7977187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 b="1">
                <a:latin typeface="Times New Roman" pitchFamily="16" charset="0"/>
              </a:rPr>
              <a:t>Başka konulara yoğunlaşın</a:t>
            </a:r>
          </a:p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Yaşanan korku, tedirginlik, kızgınlık gibi duygular üzerinde odaklaşmak yerine, elde etmeyi istediğiniz sonuç üzerine yoğunlaşabiliriz. </a:t>
            </a:r>
          </a:p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Sürekli yaşanan olumsuzlukları </a:t>
            </a:r>
          </a:p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düşünmek stresi arttırarak </a:t>
            </a:r>
          </a:p>
          <a:p>
            <a:pPr lvl="1" indent="0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daha da olumsuz hale gelecektir.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757613"/>
            <a:ext cx="17192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80988" y="185738"/>
            <a:ext cx="81502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80975" y="1871663"/>
            <a:ext cx="8250238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b="1" dirty="0" err="1">
                <a:latin typeface="Times New Roman" pitchFamily="16" charset="0"/>
              </a:rPr>
              <a:t>Paylaşmak</a:t>
            </a:r>
            <a:endParaRPr lang="en-US" altLang="tr-TR" sz="2800" b="1" dirty="0">
              <a:latin typeface="Times New Roman" pitchFamily="16" charset="0"/>
            </a:endParaRP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Stresli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durumlar</a:t>
            </a:r>
            <a:r>
              <a:rPr lang="en-US" altLang="tr-TR" sz="2800" dirty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insanlar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arası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ilişkilerden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kaynaklanıyorsa</a:t>
            </a:r>
            <a:r>
              <a:rPr lang="en-US" altLang="tr-TR" sz="2800" dirty="0">
                <a:latin typeface="Times New Roman" pitchFamily="16" charset="0"/>
              </a:rPr>
              <a:t>, </a:t>
            </a: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sorunları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bu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kişilerle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paylaşmalıyız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tr-TR" altLang="tr-TR" sz="2800" dirty="0">
                <a:latin typeface="Times New Roman" pitchFamily="16" charset="0"/>
              </a:rPr>
              <a:t>B</a:t>
            </a:r>
            <a:r>
              <a:rPr lang="tr-TR" altLang="tr-TR" sz="2800" dirty="0" smtClean="0">
                <a:latin typeface="Times New Roman" pitchFamily="16" charset="0"/>
              </a:rPr>
              <a:t>irey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arkadaşlarıyla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yaşadığı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sıkıntılarda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müdahale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etmeden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arkadaşıyla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açıkça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konuşmaya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cesaretlendirerek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çözüm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sağlamalıyız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 lvl="1" indent="0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2800" dirty="0">
              <a:solidFill>
                <a:srgbClr val="545472"/>
              </a:solidFill>
              <a:latin typeface="Times New Roman" pitchFamily="1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351088"/>
            <a:ext cx="171926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7488" y="134938"/>
            <a:ext cx="8237537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0488" y="1668463"/>
            <a:ext cx="7796212" cy="42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>
              <a:lnSpc>
                <a:spcPct val="86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Sıkıntıları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sürekli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içimizde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tutmak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yerine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paylaşmak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çoğu</a:t>
            </a:r>
            <a:r>
              <a:rPr lang="en-US" altLang="tr-TR" sz="2800" dirty="0">
                <a:latin typeface="Times New Roman" pitchFamily="16" charset="0"/>
              </a:rPr>
              <a:t> zaman </a:t>
            </a:r>
            <a:r>
              <a:rPr lang="en-US" altLang="tr-TR" sz="2800" dirty="0" err="1">
                <a:latin typeface="Times New Roman" pitchFamily="16" charset="0"/>
              </a:rPr>
              <a:t>rahatlık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verir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 lvl="1" indent="0">
              <a:lnSpc>
                <a:spcPct val="86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 lvl="1" indent="0">
              <a:lnSpc>
                <a:spcPct val="86000"/>
              </a:lnSpc>
              <a:spcBef>
                <a:spcPts val="800"/>
              </a:spcBef>
              <a:buClrTx/>
              <a:buFontTx/>
              <a:buNone/>
            </a:pPr>
            <a:r>
              <a:rPr lang="tr-TR" altLang="tr-TR" sz="2800" dirty="0" smtClean="0">
                <a:latin typeface="Times New Roman" pitchFamily="16" charset="0"/>
              </a:rPr>
              <a:t>Birey </a:t>
            </a:r>
            <a:r>
              <a:rPr lang="en-US" altLang="tr-TR" sz="2800" dirty="0" err="1" smtClean="0">
                <a:latin typeface="Times New Roman" pitchFamily="16" charset="0"/>
              </a:rPr>
              <a:t>bazen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arkadaşlarıyla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sıkıntılarını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paylaşabilir</a:t>
            </a:r>
            <a:r>
              <a:rPr lang="en-US" altLang="tr-TR" sz="2800" dirty="0">
                <a:latin typeface="Times New Roman" pitchFamily="16" charset="0"/>
              </a:rPr>
              <a:t>. </a:t>
            </a:r>
            <a:r>
              <a:rPr lang="en-US" altLang="tr-TR" sz="2800" dirty="0" err="1">
                <a:latin typeface="Times New Roman" pitchFamily="16" charset="0"/>
              </a:rPr>
              <a:t>Önemli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olan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istediği</a:t>
            </a:r>
            <a:r>
              <a:rPr lang="en-US" altLang="tr-TR" sz="2800" dirty="0">
                <a:latin typeface="Times New Roman" pitchFamily="16" charset="0"/>
              </a:rPr>
              <a:t> zaman </a:t>
            </a:r>
            <a:r>
              <a:rPr lang="en-US" altLang="tr-TR" sz="2800" dirty="0" err="1" smtClean="0">
                <a:latin typeface="Times New Roman" pitchFamily="16" charset="0"/>
              </a:rPr>
              <a:t>paylaşabileceği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tr-TR" altLang="tr-TR" sz="2800" dirty="0" smtClean="0">
                <a:latin typeface="Times New Roman" pitchFamily="16" charset="0"/>
              </a:rPr>
              <a:t>arkadaş ve dostları olduğunu hatırlaması ve bu imkanı ona vermektir. </a:t>
            </a:r>
          </a:p>
          <a:p>
            <a:pPr lvl="1" indent="0">
              <a:lnSpc>
                <a:spcPct val="86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 smtClean="0">
                <a:latin typeface="Times New Roman" pitchFamily="16" charset="0"/>
              </a:rPr>
              <a:t>Paylaşım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tercihini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ona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bırakın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86275"/>
            <a:ext cx="24511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27013" y="188913"/>
            <a:ext cx="81486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Stresle Baş Etmede Etkili Yollar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989138"/>
            <a:ext cx="7800975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Herhangi bir sorunu nasıl söylediğiniz çok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önemlidir.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“Sen”li cümleler yerine “Ben”li cümleler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kullanabilmeliyiz.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“Sen böyle yaptın” demek yerine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“Ben öyle hissediyorum” demek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daha uygun olacaktır.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2041525"/>
            <a:ext cx="1546225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259263"/>
            <a:ext cx="14716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52413" y="1798638"/>
            <a:ext cx="7764462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6000">
                <a:solidFill>
                  <a:srgbClr val="660066"/>
                </a:solidFill>
                <a:latin typeface="Times New Roman" pitchFamily="16" charset="0"/>
              </a:rPr>
              <a:t>STRESTEN NASIL KORUNURUZ?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143250"/>
            <a:ext cx="16224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5800" y="171450"/>
            <a:ext cx="77660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1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4500" y="1927225"/>
            <a:ext cx="7802563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457200"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054100" algn="l"/>
                <a:tab pos="1968500" algn="l"/>
                <a:tab pos="2882900" algn="l"/>
                <a:tab pos="3797300" algn="l"/>
                <a:tab pos="4711700" algn="l"/>
                <a:tab pos="5626100" algn="l"/>
                <a:tab pos="6540500" algn="l"/>
                <a:tab pos="7454900" algn="l"/>
                <a:tab pos="8369300" algn="l"/>
                <a:tab pos="9283700" algn="l"/>
                <a:tab pos="10198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indent="0" algn="ctr"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Kişinin bedensel ve ruhsal sınırlarının tehdit edilmesi ve zorlanması ile ortaya çıkan bir durumdur.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819525"/>
            <a:ext cx="1420813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7644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74688" y="1906588"/>
            <a:ext cx="78009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 b="1" dirty="0" err="1">
                <a:latin typeface="Times New Roman" pitchFamily="16" charset="0"/>
              </a:rPr>
              <a:t>Egzersiz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ile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korunma</a:t>
            </a:r>
            <a:endParaRPr lang="en-US" altLang="tr-TR" sz="2600" b="1" dirty="0"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Aşırı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tepki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vermeyi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azaltır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Sakin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olmamıza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yardımcı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olur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Kaygı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gerginliğin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azalması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görülür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Kişinin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kendine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saygısı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artar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6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tr-TR" altLang="tr-TR" sz="2600" dirty="0" smtClean="0">
                <a:latin typeface="Times New Roman" pitchFamily="16" charset="0"/>
              </a:rPr>
              <a:t>Bireyi</a:t>
            </a:r>
            <a:r>
              <a:rPr lang="en-US" altLang="tr-TR" sz="2600" dirty="0" smtClean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ilgi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duyduğu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bir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spora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yönlendirmek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 dirty="0">
                <a:latin typeface="Times New Roman" pitchFamily="16" charset="0"/>
              </a:rPr>
              <a:t>hem </a:t>
            </a:r>
            <a:r>
              <a:rPr lang="en-US" altLang="tr-TR" sz="2600" dirty="0" err="1">
                <a:latin typeface="Times New Roman" pitchFamily="16" charset="0"/>
              </a:rPr>
              <a:t>aktivitenin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desteklenmesi</a:t>
            </a:r>
            <a:r>
              <a:rPr lang="en-US" altLang="tr-TR" sz="2600" dirty="0">
                <a:latin typeface="Times New Roman" pitchFamily="16" charset="0"/>
              </a:rPr>
              <a:t> hem de </a:t>
            </a:r>
            <a:r>
              <a:rPr lang="en-US" altLang="tr-TR" sz="2600" dirty="0" err="1">
                <a:latin typeface="Times New Roman" pitchFamily="16" charset="0"/>
              </a:rPr>
              <a:t>sosyal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etkinlikte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bulunması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açısından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önemlidir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6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600" dirty="0">
              <a:solidFill>
                <a:srgbClr val="545472"/>
              </a:solidFill>
              <a:latin typeface="Times New Roman" pitchFamily="16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108200"/>
            <a:ext cx="147637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11188" y="188913"/>
            <a:ext cx="7764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1916113"/>
            <a:ext cx="8208963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3200" b="1">
                <a:latin typeface="Times New Roman" pitchFamily="16" charset="0"/>
              </a:rPr>
              <a:t>Sağlıklı beslenerek korunma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Bol bol meyve ve sebze yiyin.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Tereyağı ve margarin yerine bitkisel yağları tercih edin.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Az yağlı süt, peynir ve yoğurt tüketin.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Fazla şeker ve tuz tüketmeyin.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Hazır gıdalardan kaçının.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latin typeface="Times New Roman" pitchFamily="16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792538"/>
            <a:ext cx="173990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684213" y="260350"/>
            <a:ext cx="77644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4213" y="1989138"/>
            <a:ext cx="7800975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Sabahları mutlaka kahvaltı edin.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Akşam yemeklerini az yiyin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ve geç saate bırakmayın.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Kahve ve çay gibi strese yol açan içecekler </a:t>
            </a:r>
          </a:p>
          <a:p>
            <a:pPr>
              <a:lnSpc>
                <a:spcPct val="9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yerine ıhlamur gibi bitki çayları tercih edin.</a:t>
            </a:r>
          </a:p>
          <a:p>
            <a:pPr>
              <a:lnSpc>
                <a:spcPct val="93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293938"/>
            <a:ext cx="1287462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84213" y="188913"/>
            <a:ext cx="77644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Comic Sans MS" pitchFamily="64" charset="0"/>
              </a:rPr>
              <a:t>Stresten Korunma Yolları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17525" y="1862138"/>
            <a:ext cx="8281988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400" b="1">
                <a:latin typeface="Times New Roman" pitchFamily="16" charset="0"/>
              </a:rPr>
              <a:t>Uykunuzun düzenli olması için özen gösterin.</a:t>
            </a:r>
            <a:r>
              <a:rPr lang="en-US" altLang="tr-TR" sz="2400">
                <a:latin typeface="Times New Roman" pitchFamily="16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Uykudan önce gerginliğe neden olan durumlardan </a:t>
            </a:r>
          </a:p>
          <a:p>
            <a:pPr>
              <a:lnSpc>
                <a:spcPct val="114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uzak durun. Korku filmleri izlemeyin.</a:t>
            </a:r>
          </a:p>
          <a:p>
            <a:pPr>
              <a:lnSpc>
                <a:spcPct val="114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4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Uyuduğumuz odada uykuya dalmayı güçleştirecek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fazla uyaran bulunmamasına özen gösterin.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Örneğin fazla ışıklı gece lambaları, sesli saatler gibi...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4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400">
              <a:solidFill>
                <a:srgbClr val="545472"/>
              </a:solidFill>
              <a:latin typeface="Times New Roman" pitchFamily="1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274888"/>
            <a:ext cx="1731963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84213" y="188913"/>
            <a:ext cx="77644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Comic Sans MS" pitchFamily="64" charset="0"/>
              </a:rPr>
              <a:t>Stresten Korunma Yolları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17525" y="1862138"/>
            <a:ext cx="8281988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Uyumadan önce çay, kahve, alkol gibi içecekler ve sigara (en az 2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saat) içmemeye özen gösterin.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4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Yatmadan önce yarım bardak ayran ya da süt içebilirsiniz.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4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Yatağı sadece yatmak için kullanın, kitap okumayın, TV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seyretmeyin.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tr-TR" altLang="tr-TR" sz="24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Sadece uykunuz geldiğinde yatağa girin.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40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827088" y="260350"/>
            <a:ext cx="77644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4213" y="2060575"/>
            <a:ext cx="7800975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 smtClean="0">
                <a:latin typeface="Times New Roman" pitchFamily="16" charset="0"/>
              </a:rPr>
              <a:t>Başkalarıyla</a:t>
            </a:r>
            <a:r>
              <a:rPr lang="tr-TR" altLang="tr-TR" sz="2800" dirty="0">
                <a:latin typeface="Times New Roman" pitchFamily="16" charset="0"/>
              </a:rPr>
              <a:t>,</a:t>
            </a:r>
            <a:r>
              <a:rPr lang="en-US" altLang="tr-TR" sz="2800" dirty="0" err="1" smtClean="0">
                <a:latin typeface="Times New Roman" pitchFamily="16" charset="0"/>
              </a:rPr>
              <a:t>sevgi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 smtClean="0">
                <a:latin typeface="Times New Roman" pitchFamily="16" charset="0"/>
              </a:rPr>
              <a:t>ve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hoşgörüye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dayanan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iletişim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kurun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>
                <a:latin typeface="Times New Roman" pitchFamily="16" charset="0"/>
              </a:rPr>
              <a:t>“</a:t>
            </a:r>
            <a:r>
              <a:rPr lang="en-US" altLang="tr-TR" sz="2800" dirty="0" err="1">
                <a:latin typeface="Times New Roman" pitchFamily="16" charset="0"/>
              </a:rPr>
              <a:t>Hayır</a:t>
            </a:r>
            <a:r>
              <a:rPr lang="en-US" altLang="tr-TR" sz="2800" dirty="0">
                <a:latin typeface="Times New Roman" pitchFamily="16" charset="0"/>
              </a:rPr>
              <a:t>” </a:t>
            </a:r>
            <a:r>
              <a:rPr lang="en-US" altLang="tr-TR" sz="2800" dirty="0" err="1">
                <a:latin typeface="Times New Roman" pitchFamily="16" charset="0"/>
              </a:rPr>
              <a:t>demeyi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öğrenin</a:t>
            </a:r>
            <a:r>
              <a:rPr lang="en-US" altLang="tr-TR" sz="2800" dirty="0">
                <a:latin typeface="Times New Roman" pitchFamily="16" charset="0"/>
              </a:rPr>
              <a:t>. </a:t>
            </a:r>
            <a:r>
              <a:rPr lang="en-US" altLang="tr-TR" sz="2800" dirty="0" err="1">
                <a:latin typeface="Times New Roman" pitchFamily="16" charset="0"/>
              </a:rPr>
              <a:t>İstemediğiniz</a:t>
            </a:r>
            <a:r>
              <a:rPr lang="en-US" altLang="tr-TR" sz="2800" dirty="0">
                <a:latin typeface="Times New Roman" pitchFamily="16" charset="0"/>
              </a:rPr>
              <a:t>, size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yeni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yükler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getirecek</a:t>
            </a:r>
            <a:r>
              <a:rPr lang="en-US" altLang="tr-TR" sz="2800" dirty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sorunlar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oluşturacak</a:t>
            </a:r>
            <a:r>
              <a:rPr lang="en-US" altLang="tr-TR" sz="2800" dirty="0">
                <a:latin typeface="Times New Roman" pitchFamily="16" charset="0"/>
              </a:rPr>
              <a:t>,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sizi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zorlayacak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durumlara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hemen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boyun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eğmeyin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3875088"/>
            <a:ext cx="1417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84213" y="188913"/>
            <a:ext cx="7764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4213" y="2060575"/>
            <a:ext cx="7800975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Çeşitli gevşeme yolları ile stresle başetmemiz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mümkündür.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Örneğin stres anında solunum egzersizleri veya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zihinsel canlandırma yaparak kendimizi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sakinleştirebiliriz.</a:t>
            </a:r>
          </a:p>
          <a:p>
            <a:pPr algn="ctr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b="1">
                <a:latin typeface="Times New Roman" pitchFamily="16" charset="0"/>
              </a:rPr>
              <a:t>Nasıl Yapacağız?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25950"/>
            <a:ext cx="1173162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11188" y="1052513"/>
            <a:ext cx="77644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3600">
                <a:solidFill>
                  <a:srgbClr val="660066"/>
                </a:solidFill>
                <a:latin typeface="Times New Roman" pitchFamily="16" charset="0"/>
              </a:rPr>
              <a:t>Solunum Egzersizi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4213" y="2060575"/>
            <a:ext cx="7800975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200">
                <a:latin typeface="Times New Roman" pitchFamily="16" charset="0"/>
              </a:rPr>
              <a:t>Gözlerinizi kapatın ve dikkatinizi solunumunuz üzerinde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200">
                <a:latin typeface="Times New Roman" pitchFamily="16" charset="0"/>
              </a:rPr>
              <a:t>yoğunlaştırın.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200">
                <a:latin typeface="Times New Roman" pitchFamily="16" charset="0"/>
              </a:rPr>
              <a:t>Burnunuzdan derin bir soluk alıp, ağzınızdan verin verin.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200">
                <a:latin typeface="Times New Roman" pitchFamily="16" charset="0"/>
              </a:rPr>
              <a:t>Aldığınız nefesle göğüs kafesinizi değil, karnınızı balon gibi şişirin.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200">
                <a:latin typeface="Times New Roman" pitchFamily="16" charset="0"/>
              </a:rPr>
              <a:t>Omuz ve boyun kaslarınızı olabildiğince gevşetin.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200">
                <a:latin typeface="Times New Roman" pitchFamily="16" charset="0"/>
              </a:rPr>
              <a:t>Çok kısa bir zaman içinde gerginliğin vücudunuzdan kayıp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200">
                <a:latin typeface="Times New Roman" pitchFamily="16" charset="0"/>
              </a:rPr>
              <a:t>gittiğini fark edeceksiniz. </a:t>
            </a:r>
          </a:p>
          <a:p>
            <a:pPr>
              <a:lnSpc>
                <a:spcPct val="93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2200">
              <a:latin typeface="Times New Roman" pitchFamily="16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58888" y="333375"/>
            <a:ext cx="61214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86000"/>
              </a:lnSpc>
              <a:buClrTx/>
              <a:buFontTx/>
              <a:buNone/>
            </a:pPr>
            <a:r>
              <a:rPr lang="en-US" altLang="tr-TR" sz="40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373563"/>
            <a:ext cx="1135062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755650" y="981075"/>
            <a:ext cx="77644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000">
                <a:solidFill>
                  <a:srgbClr val="660066"/>
                </a:solidFill>
                <a:latin typeface="Times New Roman" pitchFamily="16" charset="0"/>
              </a:rPr>
              <a:t>Zihinde Canlandırma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47813" y="333375"/>
            <a:ext cx="64293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86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87363" y="2459038"/>
            <a:ext cx="82248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15963" indent="-257175"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5963" algn="l"/>
                <a:tab pos="1630363" algn="l"/>
                <a:tab pos="2544763" algn="l"/>
                <a:tab pos="3459163" algn="l"/>
                <a:tab pos="4373563" algn="l"/>
                <a:tab pos="5287963" algn="l"/>
                <a:tab pos="6202363" algn="l"/>
                <a:tab pos="7116763" algn="l"/>
                <a:tab pos="8031163" algn="l"/>
                <a:tab pos="8945563" algn="l"/>
                <a:tab pos="9859963" algn="l"/>
                <a:tab pos="10774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 algn="ctr"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Kendinizi çok rahat bir yerdeymişsiniz gibi hayal edin. </a:t>
            </a:r>
          </a:p>
          <a:p>
            <a:pPr lvl="1" algn="ctr"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Doğa sesleri hayalinize eşlik edebilir.</a:t>
            </a:r>
          </a:p>
          <a:p>
            <a:pPr lvl="1" algn="ctr"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(Kuş sesleri, su sesleri gibi...)</a:t>
            </a:r>
            <a:r>
              <a:rPr lang="ar-SA" altLang="tr-TR" sz="3200">
                <a:latin typeface="Times New Roman" pitchFamily="16" charset="0"/>
                <a:cs typeface="Arial" charset="0"/>
              </a:rPr>
              <a:t>‏</a:t>
            </a:r>
            <a:endParaRPr lang="en-US" altLang="tr-TR" sz="3200">
              <a:latin typeface="Times New Roman" pitchFamily="16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772025"/>
            <a:ext cx="1319213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75" y="0"/>
            <a:ext cx="9090025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86000"/>
              </a:lnSpc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910138" y="5588000"/>
            <a:ext cx="354488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82000"/>
              </a:lnSpc>
              <a:buClrTx/>
              <a:buFontTx/>
              <a:buNone/>
            </a:pPr>
            <a:r>
              <a:rPr lang="en-US" altLang="tr-TR" sz="2800" b="1">
                <a:latin typeface="Times New Roman" pitchFamily="16" charset="0"/>
              </a:rPr>
              <a:t>Güzel bir bahçede </a:t>
            </a:r>
          </a:p>
          <a:p>
            <a:pPr>
              <a:lnSpc>
                <a:spcPct val="82000"/>
              </a:lnSpc>
              <a:buClrTx/>
              <a:buFontTx/>
              <a:buNone/>
            </a:pPr>
            <a:r>
              <a:rPr lang="en-US" altLang="tr-TR" sz="2800" b="1">
                <a:latin typeface="Times New Roman" pitchFamily="16" charset="0"/>
              </a:rPr>
              <a:t>dinlendiğinizi düşünün.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4213" y="0"/>
            <a:ext cx="7764462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STRESİN ETKİLERİ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188" y="1771650"/>
            <a:ext cx="8532812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Comic Sans MS" pitchFamily="64" charset="0"/>
              </a:rPr>
              <a:t>V</a:t>
            </a:r>
            <a:r>
              <a:rPr lang="en-US" altLang="tr-TR" sz="2600">
                <a:latin typeface="Times New Roman" pitchFamily="16" charset="0"/>
              </a:rPr>
              <a:t>erimliliği düşürür.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Kararsızlık yaşanabilir.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Hayattan zevk almayı engelleyebilir.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Duygusal ilişkilerinizden uzaklaştırabilir.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Öfke, düşmanlık ve kızgınlığa neden olabilir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Değersizlik, güvensizlik gibi duyguları yaşatabilir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600">
              <a:solidFill>
                <a:srgbClr val="545472"/>
              </a:solidFill>
              <a:latin typeface="Comic Sans MS" pitchFamily="64" charset="0"/>
            </a:endParaRPr>
          </a:p>
          <a:p>
            <a:pPr>
              <a:lnSpc>
                <a:spcPct val="103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600">
              <a:solidFill>
                <a:srgbClr val="545472"/>
              </a:solidFill>
              <a:latin typeface="Comic Sans MS" pitchFamily="6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958975"/>
            <a:ext cx="141922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465513"/>
            <a:ext cx="1323975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39750" y="333375"/>
            <a:ext cx="776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71500" y="1898650"/>
            <a:ext cx="7877175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Saygı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duyduğunuz</a:t>
            </a:r>
            <a:r>
              <a:rPr lang="en-US" altLang="tr-TR" sz="2800" dirty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değer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verdiğiniz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duygularınız</a:t>
            </a:r>
            <a:r>
              <a:rPr lang="en-US" altLang="tr-TR" sz="2800" dirty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düşünceleriniz</a:t>
            </a:r>
            <a:r>
              <a:rPr lang="en-US" altLang="tr-TR" sz="2800" dirty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inançlarınız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olsun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tr-TR" altLang="tr-TR" sz="2800" dirty="0" smtClean="0">
                <a:latin typeface="Times New Roman" pitchFamily="16" charset="0"/>
              </a:rPr>
              <a:t>Herkesin</a:t>
            </a:r>
            <a:endParaRPr lang="en-US" altLang="tr-TR" sz="2800" dirty="0">
              <a:latin typeface="Times New Roman" pitchFamily="16" charset="0"/>
            </a:endParaRP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kendine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özgü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düşünce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ve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duyguları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olabileceğini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unutmayın</a:t>
            </a:r>
            <a:endParaRPr lang="en-US" altLang="tr-TR" sz="2800" dirty="0">
              <a:latin typeface="Times New Roman" pitchFamily="16" charset="0"/>
            </a:endParaRP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Comic Sans MS" pitchFamily="64" charset="0"/>
            </a:endParaRP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Comic Sans MS" pitchFamily="6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3455988"/>
            <a:ext cx="23653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739775" y="80963"/>
            <a:ext cx="776446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4000" y="2122488"/>
            <a:ext cx="36385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Başkalarından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gelen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önerilere</a:t>
            </a:r>
            <a:r>
              <a:rPr lang="en-US" altLang="tr-TR" sz="2800" dirty="0">
                <a:latin typeface="Times New Roman" pitchFamily="16" charset="0"/>
              </a:rPr>
              <a:t> her zaman </a:t>
            </a:r>
            <a:r>
              <a:rPr lang="en-US" altLang="tr-TR" sz="2800" dirty="0" err="1">
                <a:latin typeface="Times New Roman" pitchFamily="16" charset="0"/>
              </a:rPr>
              <a:t>açık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olun</a:t>
            </a:r>
            <a:r>
              <a:rPr lang="en-US" altLang="tr-TR" sz="2800" dirty="0">
                <a:latin typeface="Times New Roman" pitchFamily="16" charset="0"/>
              </a:rPr>
              <a:t>. </a:t>
            </a:r>
            <a:r>
              <a:rPr lang="en-US" altLang="tr-TR" sz="2800" dirty="0" err="1">
                <a:latin typeface="Times New Roman" pitchFamily="16" charset="0"/>
              </a:rPr>
              <a:t>Ancak</a:t>
            </a:r>
            <a:r>
              <a:rPr lang="en-US" altLang="tr-TR" sz="2800" dirty="0">
                <a:latin typeface="Times New Roman" pitchFamily="16" charset="0"/>
              </a:rPr>
              <a:t> son </a:t>
            </a:r>
            <a:r>
              <a:rPr lang="en-US" altLang="tr-TR" sz="2800" dirty="0" err="1">
                <a:latin typeface="Times New Roman" pitchFamily="16" charset="0"/>
              </a:rPr>
              <a:t>kararı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daima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siz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verin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Kendinize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 smtClean="0">
                <a:latin typeface="Times New Roman" pitchFamily="16" charset="0"/>
              </a:rPr>
              <a:t>güvenin</a:t>
            </a:r>
            <a:r>
              <a:rPr lang="tr-TR" altLang="tr-TR" sz="2800" dirty="0" smtClean="0">
                <a:latin typeface="Times New Roman" pitchFamily="16" charset="0"/>
              </a:rPr>
              <a:t>.</a:t>
            </a:r>
            <a:r>
              <a:rPr lang="en-US" altLang="tr-TR" sz="2800" dirty="0" smtClean="0">
                <a:latin typeface="Times New Roman" pitchFamily="16" charset="0"/>
              </a:rPr>
              <a:t> </a:t>
            </a:r>
            <a:endParaRPr lang="en-US" altLang="tr-TR" sz="2800" dirty="0">
              <a:latin typeface="Times New Roman" pitchFamily="16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00488" y="1323975"/>
            <a:ext cx="5243512" cy="50879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84213" y="188913"/>
            <a:ext cx="77644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3000"/>
              </a:lnSpc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Stresten Korunma Yolları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4213" y="2649538"/>
            <a:ext cx="78009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5913" indent="-314325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Sorunları biriktirmeyin, ortaya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çıktıklarında çözmeye çalışın,  küçük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sorunların birikip büyümesine izin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3200">
                <a:latin typeface="Times New Roman" pitchFamily="16" charset="0"/>
              </a:rPr>
              <a:t>vermeyin.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2794000"/>
            <a:ext cx="1427162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71500" y="47625"/>
            <a:ext cx="7761288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09563" indent="-307975"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9563" algn="l"/>
                <a:tab pos="1223963" algn="l"/>
                <a:tab pos="2138363" algn="l"/>
                <a:tab pos="3052763" algn="l"/>
                <a:tab pos="3967163" algn="l"/>
                <a:tab pos="4881563" algn="l"/>
                <a:tab pos="5795963" algn="l"/>
                <a:tab pos="6710363" algn="l"/>
                <a:tab pos="7624763" algn="l"/>
                <a:tab pos="8539163" algn="l"/>
                <a:tab pos="9453563" algn="l"/>
                <a:tab pos="103679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4400" b="1">
                <a:solidFill>
                  <a:srgbClr val="660066"/>
                </a:solidFill>
                <a:latin typeface="Times New Roman" pitchFamily="16" charset="0"/>
              </a:rPr>
              <a:t>Problem Çözme Teknikleri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312863"/>
            <a:ext cx="51974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09613" indent="-250825"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9613" algn="l"/>
                <a:tab pos="1306513" algn="l"/>
                <a:tab pos="2220913" algn="l"/>
                <a:tab pos="3135313" algn="l"/>
                <a:tab pos="4049713" algn="l"/>
                <a:tab pos="4964113" algn="l"/>
                <a:tab pos="5878513" algn="l"/>
                <a:tab pos="6792913" algn="l"/>
                <a:tab pos="7707313" algn="l"/>
                <a:tab pos="8621713" algn="l"/>
                <a:tab pos="9536113" algn="l"/>
                <a:tab pos="104505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Comic Sans MS" pitchFamily="64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Comic Sans MS" pitchFamily="64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Comic Sans MS" pitchFamily="64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Problemi saptama</a:t>
            </a: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Seçenekleri gözden geçirme</a:t>
            </a: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Bir çözüm yolu seçme</a:t>
            </a:r>
          </a:p>
          <a:p>
            <a:pPr lvl="1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Eyleme geçme</a:t>
            </a:r>
          </a:p>
          <a:p>
            <a:pPr lvl="1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Sonuçları değerlendirme.</a:t>
            </a: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600">
              <a:solidFill>
                <a:srgbClr val="545472"/>
              </a:solidFill>
              <a:latin typeface="Comic Sans MS" pitchFamily="64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Tahoma" pitchFamily="32" charset="0"/>
            </a:endParaRPr>
          </a:p>
          <a:p>
            <a:pPr lvl="1">
              <a:lnSpc>
                <a:spcPct val="86000"/>
              </a:lnSpc>
              <a:spcBef>
                <a:spcPts val="700"/>
              </a:spcBef>
              <a:buClrTx/>
              <a:buFontTx/>
              <a:buNone/>
            </a:pPr>
            <a:endParaRPr lang="en-US" altLang="tr-TR" sz="2800">
              <a:solidFill>
                <a:srgbClr val="545472"/>
              </a:solidFill>
              <a:latin typeface="Tahoma" pitchFamily="32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762500" y="1333500"/>
            <a:ext cx="4173538" cy="48990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60588" y="360363"/>
            <a:ext cx="55133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en-US" altLang="tr-TR" sz="2400">
                <a:latin typeface="Comic Sans MS" pitchFamily="64" charset="0"/>
              </a:rPr>
              <a:t>Bir hata yapıp, bunu düzeltmeyen kişi, ikinci bir hatayı yapmaktadır.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77975" y="152400"/>
            <a:ext cx="6164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tr-TR" sz="2200">
                <a:latin typeface="Comic Sans MS" pitchFamily="64" charset="0"/>
              </a:rPr>
              <a:t>Birinin izinden yürüyerek,</a:t>
            </a:r>
          </a:p>
          <a:p>
            <a:pPr algn="ctr">
              <a:buClrTx/>
              <a:buFontTx/>
              <a:buNone/>
            </a:pPr>
            <a:r>
              <a:rPr lang="en-US" altLang="tr-TR" sz="2200">
                <a:latin typeface="Comic Sans MS" pitchFamily="64" charset="0"/>
              </a:rPr>
              <a:t>en fazla onun kadar ileri gidebilirsiniz.</a:t>
            </a:r>
          </a:p>
          <a:p>
            <a:pPr algn="ctr">
              <a:buClrTx/>
              <a:buFontTx/>
              <a:buNone/>
            </a:pPr>
            <a:r>
              <a:rPr lang="en-US" altLang="tr-TR" sz="2200">
                <a:latin typeface="Comic Sans MS" pitchFamily="64" charset="0"/>
              </a:rPr>
              <a:t>Kimi takip ettiğinize dikkat edin.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33538" y="609600"/>
            <a:ext cx="4233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tr-TR" sz="1600" b="1">
                <a:latin typeface="Comic Sans MS" pitchFamily="64" charset="0"/>
              </a:rPr>
              <a:t>Zayıf yönlerinizden yakınmayın...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46175" y="3833813"/>
            <a:ext cx="4994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tr-TR" b="1">
                <a:latin typeface="Comic Sans MS" pitchFamily="64" charset="0"/>
              </a:rPr>
              <a:t>...Kuvvetli yönlerinize konsantre olun.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96975" y="812800"/>
            <a:ext cx="6194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tr-TR">
                <a:latin typeface="Comic Sans MS" pitchFamily="64" charset="0"/>
              </a:rPr>
              <a:t>...vaktini olmayan engelleri aramakla geçirme... yoktur.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971800" y="360363"/>
            <a:ext cx="3276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en-US" altLang="tr-TR">
                <a:latin typeface="Comic Sans MS" pitchFamily="64" charset="0"/>
              </a:rPr>
              <a:t>Yalın ve sade iletişim kurun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187450" y="1341438"/>
            <a:ext cx="6731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r>
              <a:rPr lang="en-US" altLang="tr-TR" sz="1200">
                <a:latin typeface="Times New Roman" pitchFamily="16" charset="0"/>
              </a:rPr>
              <a:t>Hmmm..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24300" y="1196975"/>
            <a:ext cx="7254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tr-TR" sz="1600">
                <a:latin typeface="Times New Roman" pitchFamily="16" charset="0"/>
              </a:rPr>
              <a:t> Ääh...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300788" y="1268413"/>
            <a:ext cx="10302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r>
              <a:rPr lang="en-US" altLang="tr-TR" sz="1600">
                <a:latin typeface="Times New Roman" pitchFamily="16" charset="0"/>
              </a:rPr>
              <a:t>HAYIR.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156325" y="3933825"/>
            <a:ext cx="9572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1500"/>
              </a:spcBef>
              <a:buClrTx/>
              <a:buFontTx/>
              <a:buNone/>
            </a:pPr>
            <a:r>
              <a:rPr lang="en-US" altLang="tr-TR">
                <a:latin typeface="Times New Roman" pitchFamily="16" charset="0"/>
              </a:rPr>
              <a:t>EVET.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68313" y="4652963"/>
            <a:ext cx="1600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r>
              <a:rPr lang="en-US" altLang="tr-TR" sz="2400">
                <a:latin typeface="Times New Roman" pitchFamily="16" charset="0"/>
              </a:rPr>
              <a:t>...</a:t>
            </a:r>
            <a:r>
              <a:rPr lang="en-US" altLang="tr-TR">
                <a:latin typeface="Times New Roman" pitchFamily="16" charset="0"/>
              </a:rPr>
              <a:t>olabilir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397000" y="685800"/>
            <a:ext cx="5080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tr-TR">
                <a:solidFill>
                  <a:srgbClr val="FFFFFF"/>
                </a:solidFill>
                <a:latin typeface="Comic Sans MS" pitchFamily="64" charset="0"/>
              </a:rPr>
              <a:t>Karanlıktan şikayet edeceğine bir mum yak.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27013" y="100013"/>
            <a:ext cx="88265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1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STRESTE YANLIŞ ÇÖZÜMLER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71513" y="2205038"/>
            <a:ext cx="78930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Stresli durumlarda kişi, sigara içmeye, fazla yemek yemeye, alkole başvurabilir.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>
                <a:latin typeface="Times New Roman" pitchFamily="16" charset="0"/>
              </a:rPr>
              <a:t>Oysa stresle başetmede ilk anda çözüm gibi görünsede, yol açtığı sağlık sorunları ile tek başına stres kaynağına dönüşebilir.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562475"/>
            <a:ext cx="219392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77975" y="174625"/>
            <a:ext cx="595153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tr-TR">
                <a:latin typeface="Comic Sans MS" pitchFamily="64" charset="0"/>
              </a:rPr>
              <a:t>Bazıları zekalarını bir işi  zorlaştırmak için kullanır, 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tr-TR">
                <a:latin typeface="Comic Sans MS" pitchFamily="64" charset="0"/>
              </a:rPr>
              <a:t>bazıları kolaylaştırmak için...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895475" y="533400"/>
            <a:ext cx="6276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tr-TR">
                <a:latin typeface="Comic Sans MS" pitchFamily="64" charset="0"/>
              </a:rPr>
              <a:t>İki insan arasındaki en kısa  iletişim gülümsemektir.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43025" y="457200"/>
            <a:ext cx="70850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250"/>
              </a:spcBef>
              <a:buClrTx/>
              <a:buFontTx/>
              <a:buNone/>
            </a:pPr>
            <a:r>
              <a:rPr lang="en-US" altLang="tr-TR">
                <a:latin typeface="Comic Sans MS" pitchFamily="64" charset="0"/>
              </a:rPr>
              <a:t>Senin için başkalarının ne kadar ağır yük taşıdığını görmezsin.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251200" y="838200"/>
            <a:ext cx="2641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tr-TR">
                <a:latin typeface="Comic Sans MS" pitchFamily="64" charset="0"/>
              </a:rPr>
              <a:t>Hata arama, çözüm bul.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152525" y="533400"/>
            <a:ext cx="47910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tr-TR" sz="2000">
                <a:latin typeface="Comic Sans MS" pitchFamily="64" charset="0"/>
              </a:rPr>
              <a:t>Şüphe, zayıflığın işaretidir.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64000"/>
              </a:lnSpc>
              <a:buClrTx/>
              <a:buFontTx/>
              <a:buNone/>
            </a:pPr>
            <a:endParaRPr lang="en-US" altLang="tr-TR" sz="2400">
              <a:latin typeface="Times New Roman" pitchFamily="16" charset="0"/>
            </a:endParaRPr>
          </a:p>
          <a:p>
            <a:pPr algn="ctr">
              <a:lnSpc>
                <a:spcPct val="64000"/>
              </a:lnSpc>
              <a:buClrTx/>
              <a:buFontTx/>
              <a:buNone/>
            </a:pPr>
            <a:endParaRPr lang="en-US" altLang="tr-TR" sz="2400">
              <a:latin typeface="Times New Roman" pitchFamily="16" charset="0"/>
            </a:endParaRPr>
          </a:p>
          <a:p>
            <a:pPr algn="ctr">
              <a:lnSpc>
                <a:spcPct val="64000"/>
              </a:lnSpc>
              <a:buClrTx/>
              <a:buFontTx/>
              <a:buNone/>
            </a:pPr>
            <a:endParaRPr lang="en-US" altLang="tr-TR" sz="4800">
              <a:latin typeface="Times New Roman" pitchFamily="16" charset="0"/>
            </a:endParaRPr>
          </a:p>
          <a:p>
            <a:pPr algn="ctr">
              <a:lnSpc>
                <a:spcPct val="64000"/>
              </a:lnSpc>
              <a:buClrTx/>
              <a:buFontTx/>
              <a:buNone/>
            </a:pPr>
            <a:r>
              <a:rPr lang="en-US" altLang="tr-TR" sz="4800">
                <a:latin typeface="Times New Roman" pitchFamily="16" charset="0"/>
              </a:rPr>
              <a:t>TEŞEKKÜRLER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17500" y="100013"/>
            <a:ext cx="8296275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1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STRESTE YANLIŞ ÇÖZÜMLER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1513" y="2205038"/>
            <a:ext cx="78930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Görmezlikten gelme,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Başkalarını suçlama,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Duygularını bastırma,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İnkar etme gibi davranışlara başvurabiliriz.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60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>
                <a:latin typeface="Times New Roman" pitchFamily="16" charset="0"/>
              </a:rPr>
              <a:t>Bu davranışlar strese çözüm değildir sadece kendini aldatarak anlık durumdan kurtulmak için sık başvurulan yollardandır.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2032000"/>
            <a:ext cx="21907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27013" y="100013"/>
            <a:ext cx="8753475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1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STRESTE YANLIŞ ÇÖZÜMLER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25475" y="1931988"/>
            <a:ext cx="7893050" cy="62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tr-TR" altLang="tr-TR" sz="2800" dirty="0" smtClean="0">
                <a:latin typeface="Times New Roman" pitchFamily="16" charset="0"/>
              </a:rPr>
              <a:t>Birey</a:t>
            </a:r>
            <a:r>
              <a:rPr lang="en-US" altLang="tr-TR" sz="2800" dirty="0" smtClean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yaşadığı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hayal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kırıklıklarından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ya</a:t>
            </a:r>
            <a:r>
              <a:rPr lang="en-US" altLang="tr-TR" sz="2800" dirty="0">
                <a:latin typeface="Times New Roman" pitchFamily="16" charset="0"/>
              </a:rPr>
              <a:t> da </a:t>
            </a:r>
            <a:r>
              <a:rPr lang="en-US" altLang="tr-TR" sz="2800" dirty="0" err="1">
                <a:latin typeface="Times New Roman" pitchFamily="16" charset="0"/>
              </a:rPr>
              <a:t>değişikliklerden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olumsuz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etkilenmesi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ile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oluşan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stresi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b="1" dirty="0" err="1">
                <a:latin typeface="Times New Roman" pitchFamily="16" charset="0"/>
              </a:rPr>
              <a:t>aşırı</a:t>
            </a:r>
            <a:r>
              <a:rPr lang="en-US" altLang="tr-TR" sz="2800" b="1" dirty="0">
                <a:latin typeface="Times New Roman" pitchFamily="16" charset="0"/>
              </a:rPr>
              <a:t> </a:t>
            </a:r>
            <a:r>
              <a:rPr lang="en-US" altLang="tr-TR" sz="2800" b="1" dirty="0" err="1">
                <a:latin typeface="Times New Roman" pitchFamily="16" charset="0"/>
              </a:rPr>
              <a:t>tepki</a:t>
            </a:r>
            <a:r>
              <a:rPr lang="en-US" altLang="tr-TR" sz="2800" b="1" dirty="0">
                <a:latin typeface="Times New Roman" pitchFamily="16" charset="0"/>
              </a:rPr>
              <a:t> </a:t>
            </a:r>
            <a:r>
              <a:rPr lang="en-US" altLang="tr-TR" sz="2800" b="1" dirty="0" err="1">
                <a:latin typeface="Times New Roman" pitchFamily="16" charset="0"/>
              </a:rPr>
              <a:t>gösterme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olarak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dışa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vurabilir</a:t>
            </a:r>
            <a:r>
              <a:rPr lang="en-US" altLang="tr-TR" sz="2800" dirty="0">
                <a:latin typeface="Times New Roman" pitchFamily="16" charset="0"/>
              </a:rPr>
              <a:t>. 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Aşırı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tepki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verme</a:t>
            </a:r>
            <a:r>
              <a:rPr lang="en-US" altLang="tr-TR" sz="2800" dirty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öfke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nöbetleri</a:t>
            </a:r>
            <a:r>
              <a:rPr lang="en-US" altLang="tr-TR" sz="2800" dirty="0">
                <a:latin typeface="Times New Roman" pitchFamily="16" charset="0"/>
              </a:rPr>
              <a:t>, 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kırıcı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olma</a:t>
            </a:r>
            <a:r>
              <a:rPr lang="en-US" altLang="tr-TR" sz="2800" dirty="0">
                <a:latin typeface="Times New Roman" pitchFamily="16" charset="0"/>
              </a:rPr>
              <a:t>, </a:t>
            </a:r>
            <a:r>
              <a:rPr lang="en-US" altLang="tr-TR" sz="2800" dirty="0" err="1">
                <a:latin typeface="Times New Roman" pitchFamily="16" charset="0"/>
              </a:rPr>
              <a:t>kaygılanma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gibi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çeşitli</a:t>
            </a:r>
            <a:r>
              <a:rPr lang="en-US" altLang="tr-TR" sz="2800" dirty="0">
                <a:latin typeface="Times New Roman" pitchFamily="16" charset="0"/>
              </a:rPr>
              <a:t> 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800" dirty="0" err="1">
                <a:latin typeface="Times New Roman" pitchFamily="16" charset="0"/>
              </a:rPr>
              <a:t>yollarla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ortaya</a:t>
            </a:r>
            <a:r>
              <a:rPr lang="en-US" altLang="tr-TR" sz="2800" dirty="0">
                <a:latin typeface="Times New Roman" pitchFamily="16" charset="0"/>
              </a:rPr>
              <a:t> </a:t>
            </a:r>
            <a:r>
              <a:rPr lang="en-US" altLang="tr-TR" sz="2800" dirty="0" err="1">
                <a:latin typeface="Times New Roman" pitchFamily="16" charset="0"/>
              </a:rPr>
              <a:t>çıkabilir</a:t>
            </a:r>
            <a:r>
              <a:rPr lang="en-US" altLang="tr-TR" sz="2800" dirty="0">
                <a:latin typeface="Times New Roman" pitchFamily="16" charset="0"/>
              </a:rPr>
              <a:t>.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Comic Sans MS" pitchFamily="64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475038"/>
            <a:ext cx="1660525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9538" y="100013"/>
            <a:ext cx="8269287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1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STRESTE YANLIŞ ÇÖZÜMLER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88963" y="1860550"/>
            <a:ext cx="789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Aşırı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tepki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vermenin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sürekli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olması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tepki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verdiğimiz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kişiye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olumlu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bir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geri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dönüş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yapmamamız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yalnız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kalmamıza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daha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fazla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strese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neden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olur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6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>
                <a:latin typeface="Times New Roman" pitchFamily="16" charset="0"/>
              </a:rPr>
              <a:t>Bu </a:t>
            </a:r>
            <a:r>
              <a:rPr lang="en-US" altLang="tr-TR" sz="2600" dirty="0" err="1">
                <a:latin typeface="Times New Roman" pitchFamily="16" charset="0"/>
              </a:rPr>
              <a:t>dönemlerinde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tr-TR" altLang="tr-TR" sz="2600" dirty="0" smtClean="0">
                <a:latin typeface="Times New Roman" pitchFamily="16" charset="0"/>
              </a:rPr>
              <a:t>bireylerin</a:t>
            </a:r>
            <a:endParaRPr lang="en-US" altLang="tr-TR" sz="2600" dirty="0"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vermiş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olduğu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aşırı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tepkilere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kızmak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yerine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sakinleşmesini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beklemek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sonra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iletişim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kurmak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daha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doğru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olacaktır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800" dirty="0">
              <a:solidFill>
                <a:srgbClr val="545472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328988"/>
            <a:ext cx="26193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36538" y="53975"/>
            <a:ext cx="86899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2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STRESTE YANLIŞ ÇÖZÜMLER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61988" y="1897063"/>
            <a:ext cx="779145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tr-TR" altLang="tr-TR" sz="2600" dirty="0" smtClean="0">
                <a:latin typeface="Times New Roman" pitchFamily="16" charset="0"/>
              </a:rPr>
              <a:t>Birey</a:t>
            </a:r>
            <a:r>
              <a:rPr lang="en-US" altLang="tr-TR" sz="2600" dirty="0" smtClean="0">
                <a:latin typeface="Times New Roman" pitchFamily="16" charset="0"/>
              </a:rPr>
              <a:t>, </a:t>
            </a:r>
            <a:r>
              <a:rPr lang="en-US" altLang="tr-TR" sz="2600" dirty="0" err="1">
                <a:latin typeface="Times New Roman" pitchFamily="16" charset="0"/>
              </a:rPr>
              <a:t>stres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etkenleri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karşısında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tepki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göstermeme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hatta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ortamdan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kaçma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gibi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davranışlar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gösterebilir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6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92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Ancak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bu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davranışlarla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stresi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2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çözümleme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yerine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onu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içinde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2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biriktirmesine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farkında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2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olmadan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stresin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büyümesine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92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yol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açacaktır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92000"/>
              </a:lnSpc>
              <a:spcBef>
                <a:spcPts val="800"/>
              </a:spcBef>
              <a:buClrTx/>
              <a:buFontTx/>
              <a:buNone/>
            </a:pPr>
            <a:endParaRPr lang="en-US" altLang="tr-TR" sz="2600" dirty="0">
              <a:latin typeface="Times New Roman" pitchFamily="1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184525"/>
            <a:ext cx="22574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6525" y="100013"/>
            <a:ext cx="82423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1000"/>
              </a:lnSpc>
              <a:buClrTx/>
              <a:buFontTx/>
              <a:buNone/>
            </a:pPr>
            <a:r>
              <a:rPr lang="en-US" altLang="tr-TR" sz="4400">
                <a:solidFill>
                  <a:srgbClr val="660066"/>
                </a:solidFill>
                <a:latin typeface="Times New Roman" pitchFamily="16" charset="0"/>
              </a:rPr>
              <a:t>STRESTE YANLIŞ ÇÖZÜMLER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1513" y="1978025"/>
            <a:ext cx="789305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7000"/>
              </a:lnSpc>
              <a:spcBef>
                <a:spcPts val="800"/>
              </a:spcBef>
              <a:buClrTx/>
              <a:buFontTx/>
              <a:buNone/>
            </a:pPr>
            <a:r>
              <a:rPr lang="tr-TR" altLang="tr-TR" sz="2600" dirty="0">
                <a:latin typeface="Times New Roman" pitchFamily="16" charset="0"/>
              </a:rPr>
              <a:t>B</a:t>
            </a:r>
            <a:r>
              <a:rPr lang="tr-TR" altLang="tr-TR" sz="2600" smtClean="0">
                <a:latin typeface="Times New Roman" pitchFamily="16" charset="0"/>
              </a:rPr>
              <a:t>ireylerin</a:t>
            </a:r>
            <a:r>
              <a:rPr lang="en-US" altLang="tr-TR" sz="2600" dirty="0" smtClean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konuşmasına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izin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vermeliyiz</a:t>
            </a:r>
            <a:r>
              <a:rPr lang="en-US" altLang="tr-TR" sz="2600" dirty="0">
                <a:latin typeface="Times New Roman" pitchFamily="16" charset="0"/>
              </a:rPr>
              <a:t>, </a:t>
            </a:r>
            <a:r>
              <a:rPr lang="en-US" altLang="tr-TR" sz="2600" dirty="0" err="1">
                <a:latin typeface="Times New Roman" pitchFamily="16" charset="0"/>
              </a:rPr>
              <a:t>bizimle</a:t>
            </a:r>
            <a:r>
              <a:rPr lang="en-US" altLang="tr-TR" sz="2600" dirty="0">
                <a:latin typeface="Times New Roman" pitchFamily="16" charset="0"/>
              </a:rPr>
              <a:t> ne </a:t>
            </a:r>
            <a:r>
              <a:rPr lang="en-US" altLang="tr-TR" sz="2600" dirty="0" err="1">
                <a:latin typeface="Times New Roman" pitchFamily="16" charset="0"/>
              </a:rPr>
              <a:t>kadar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çok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paylaşırlarsa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stresi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azaltmalarına</a:t>
            </a:r>
            <a:r>
              <a:rPr lang="en-US" altLang="tr-TR" sz="2600" dirty="0">
                <a:latin typeface="Times New Roman" pitchFamily="16" charset="0"/>
              </a:rPr>
              <a:t> o </a:t>
            </a:r>
            <a:r>
              <a:rPr lang="en-US" altLang="tr-TR" sz="2600" dirty="0" err="1">
                <a:latin typeface="Times New Roman" pitchFamily="16" charset="0"/>
              </a:rPr>
              <a:t>kadar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yardımcı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olmuş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oluruz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tr-TR" altLang="tr-TR" sz="2600" dirty="0">
                <a:latin typeface="Times New Roman" pitchFamily="16" charset="0"/>
              </a:rPr>
              <a:t>B</a:t>
            </a:r>
            <a:r>
              <a:rPr lang="tr-TR" altLang="tr-TR" sz="2600" dirty="0" smtClean="0">
                <a:latin typeface="Times New Roman" pitchFamily="16" charset="0"/>
              </a:rPr>
              <a:t>ireyleri</a:t>
            </a:r>
            <a:r>
              <a:rPr lang="en-US" altLang="tr-TR" sz="2600" dirty="0" smtClean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dinlemek</a:t>
            </a:r>
            <a:r>
              <a:rPr lang="en-US" altLang="tr-TR" sz="2600" dirty="0">
                <a:latin typeface="Times New Roman" pitchFamily="16" charset="0"/>
              </a:rPr>
              <a:t>, </a:t>
            </a: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bazen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çözüm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bulmamızdan</a:t>
            </a:r>
            <a:r>
              <a:rPr lang="en-US" altLang="tr-TR" sz="2600" dirty="0">
                <a:latin typeface="Times New Roman" pitchFamily="16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dirty="0" err="1">
                <a:latin typeface="Times New Roman" pitchFamily="16" charset="0"/>
              </a:rPr>
              <a:t>çok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daha</a:t>
            </a:r>
            <a:r>
              <a:rPr lang="en-US" altLang="tr-TR" sz="2600" dirty="0">
                <a:latin typeface="Times New Roman" pitchFamily="16" charset="0"/>
              </a:rPr>
              <a:t> </a:t>
            </a:r>
            <a:r>
              <a:rPr lang="en-US" altLang="tr-TR" sz="2600" dirty="0" err="1">
                <a:latin typeface="Times New Roman" pitchFamily="16" charset="0"/>
              </a:rPr>
              <a:t>anlamlıdır</a:t>
            </a:r>
            <a:r>
              <a:rPr lang="en-US" altLang="tr-TR" sz="2600" dirty="0">
                <a:latin typeface="Times New Roman" pitchFamily="16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endParaRPr lang="tr-TR" altLang="tr-TR" sz="2600" dirty="0">
              <a:solidFill>
                <a:srgbClr val="545472"/>
              </a:solidFill>
              <a:latin typeface="Times New Roman" pitchFamily="16" charset="0"/>
            </a:endParaRPr>
          </a:p>
          <a:p>
            <a:pPr>
              <a:lnSpc>
                <a:spcPct val="114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tr-TR" sz="2600" b="1" dirty="0" err="1">
                <a:latin typeface="Times New Roman" pitchFamily="16" charset="0"/>
              </a:rPr>
              <a:t>Unutmayın</a:t>
            </a:r>
            <a:r>
              <a:rPr lang="en-US" altLang="tr-TR" sz="2600" b="1" dirty="0">
                <a:latin typeface="Times New Roman" pitchFamily="16" charset="0"/>
              </a:rPr>
              <a:t>, </a:t>
            </a:r>
            <a:r>
              <a:rPr lang="en-US" altLang="tr-TR" sz="2600" b="1" dirty="0" err="1">
                <a:latin typeface="Times New Roman" pitchFamily="16" charset="0"/>
              </a:rPr>
              <a:t>bizim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için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küçük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olan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olaylar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tr-TR" altLang="tr-TR" sz="2600" b="1" dirty="0" smtClean="0">
                <a:latin typeface="Times New Roman" pitchFamily="16" charset="0"/>
              </a:rPr>
              <a:t>başkaları</a:t>
            </a:r>
            <a:r>
              <a:rPr lang="en-US" altLang="tr-TR" sz="2600" b="1" dirty="0" smtClean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için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büyük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anlamlar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taşıyabilir</a:t>
            </a:r>
            <a:r>
              <a:rPr lang="en-US" altLang="tr-TR" sz="2600" b="1" dirty="0">
                <a:latin typeface="Times New Roman" pitchFamily="16" charset="0"/>
              </a:rPr>
              <a:t>, </a:t>
            </a:r>
            <a:r>
              <a:rPr lang="en-US" altLang="tr-TR" sz="2600" b="1" dirty="0" err="1">
                <a:latin typeface="Times New Roman" pitchFamily="16" charset="0"/>
              </a:rPr>
              <a:t>saygı</a:t>
            </a:r>
            <a:r>
              <a:rPr lang="en-US" altLang="tr-TR" sz="2600" b="1" dirty="0">
                <a:latin typeface="Times New Roman" pitchFamily="16" charset="0"/>
              </a:rPr>
              <a:t> </a:t>
            </a:r>
            <a:r>
              <a:rPr lang="en-US" altLang="tr-TR" sz="2600" b="1" dirty="0" err="1">
                <a:latin typeface="Times New Roman" pitchFamily="16" charset="0"/>
              </a:rPr>
              <a:t>duymalıyız</a:t>
            </a:r>
            <a:r>
              <a:rPr lang="en-US" altLang="tr-TR" sz="2600" b="1" dirty="0">
                <a:latin typeface="Times New Roman" pitchFamily="16" charset="0"/>
              </a:rPr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13075"/>
            <a:ext cx="162083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1190</Words>
  <Application>Microsoft Office PowerPoint</Application>
  <PresentationFormat>Ekran Gösterisi (4:3)</PresentationFormat>
  <Paragraphs>286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45</vt:i4>
      </vt:variant>
    </vt:vector>
  </HeadingPairs>
  <TitlesOfParts>
    <vt:vector size="47" baseType="lpstr">
      <vt:lpstr>Ofis Teması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Spor Lisesi</dc:creator>
  <cp:lastModifiedBy>Murat ÇETİN</cp:lastModifiedBy>
  <cp:revision>8</cp:revision>
  <cp:lastPrinted>1601-01-01T00:00:00Z</cp:lastPrinted>
  <dcterms:created xsi:type="dcterms:W3CDTF">2006-08-16T00:00:00Z</dcterms:created>
  <dcterms:modified xsi:type="dcterms:W3CDTF">2015-02-13T09:31:29Z</dcterms:modified>
</cp:coreProperties>
</file>